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0" r:id="rId2"/>
  </p:sldMasterIdLst>
  <p:notesMasterIdLst>
    <p:notesMasterId r:id="rId31"/>
  </p:notesMasterIdLst>
  <p:handoutMasterIdLst>
    <p:handoutMasterId r:id="rId32"/>
  </p:handoutMasterIdLst>
  <p:sldIdLst>
    <p:sldId id="256" r:id="rId3"/>
    <p:sldId id="263" r:id="rId4"/>
    <p:sldId id="257" r:id="rId5"/>
    <p:sldId id="269" r:id="rId6"/>
    <p:sldId id="270" r:id="rId7"/>
    <p:sldId id="271" r:id="rId8"/>
    <p:sldId id="273" r:id="rId9"/>
    <p:sldId id="272" r:id="rId10"/>
    <p:sldId id="268" r:id="rId11"/>
    <p:sldId id="274" r:id="rId12"/>
    <p:sldId id="275" r:id="rId13"/>
    <p:sldId id="276" r:id="rId14"/>
    <p:sldId id="277" r:id="rId15"/>
    <p:sldId id="278" r:id="rId16"/>
    <p:sldId id="292" r:id="rId17"/>
    <p:sldId id="260" r:id="rId18"/>
    <p:sldId id="280" r:id="rId19"/>
    <p:sldId id="281" r:id="rId20"/>
    <p:sldId id="282" r:id="rId21"/>
    <p:sldId id="283" r:id="rId22"/>
    <p:sldId id="284" r:id="rId23"/>
    <p:sldId id="287" r:id="rId24"/>
    <p:sldId id="286" r:id="rId25"/>
    <p:sldId id="288" r:id="rId26"/>
    <p:sldId id="289" r:id="rId27"/>
    <p:sldId id="290" r:id="rId28"/>
    <p:sldId id="291" r:id="rId29"/>
    <p:sldId id="25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16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236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88DA73-A535-DC46-B8C5-F4A02902A521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3A45B-3187-FD47-9D90-B1E431549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050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jpeg>
</file>

<file path=ppt/media/image3.png>
</file>

<file path=ppt/media/image30.png>
</file>

<file path=ppt/media/image31.png>
</file>

<file path=ppt/media/image32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68B97-3BD1-B141-9152-CEDA376B6996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CA97A-0638-E840-8C03-5D0B62C62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40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9"/>
            <a:ext cx="5486401" cy="1902496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321734"/>
            <a:ext cx="695452" cy="2819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356" y="2174204"/>
            <a:ext cx="4449426" cy="2167467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3"/>
          <p:cNvSpPr txBox="1">
            <a:spLocks/>
          </p:cNvSpPr>
          <p:nvPr userDrawn="1"/>
        </p:nvSpPr>
        <p:spPr>
          <a:xfrm>
            <a:off x="304800" y="2174204"/>
            <a:ext cx="5486401" cy="19024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600" baseline="0" dirty="0"/>
              <a:t>Click to edit Master title style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032667" y="2020679"/>
            <a:ext cx="1012666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(black box) over image(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914400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161950" y="437323"/>
            <a:ext cx="9730040" cy="5473148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214"/>
            <a:ext cx="6260951" cy="2364385"/>
          </a:xfrm>
        </p:spPr>
        <p:txBody>
          <a:bodyPr anchor="b"/>
          <a:lstStyle>
            <a:lvl1pPr marL="228600"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495773"/>
            <a:ext cx="6260951" cy="1639663"/>
          </a:xfrm>
        </p:spPr>
        <p:txBody>
          <a:bodyPr/>
          <a:lstStyle>
            <a:lvl1pPr marL="22860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FF89-25B9-F548-8F7C-CBACCD28F3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484693" y="6435307"/>
            <a:ext cx="7439377" cy="182880"/>
          </a:xfrm>
        </p:spPr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356" y="2174204"/>
            <a:ext cx="4449426" cy="216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61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368" y="2914867"/>
            <a:ext cx="1722792" cy="70146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1428205" y="6435307"/>
            <a:ext cx="7410995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DOC ID / </a:t>
            </a:r>
            <a:r>
              <a:rPr lang="de-DE" dirty="0" err="1"/>
              <a:t>Month</a:t>
            </a:r>
            <a:r>
              <a:rPr lang="de-DE" dirty="0"/>
              <a:t>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6010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9"/>
            <a:ext cx="5486401" cy="1902496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321734"/>
            <a:ext cx="695452" cy="28194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3"/>
          <p:cNvSpPr txBox="1">
            <a:spLocks/>
          </p:cNvSpPr>
          <p:nvPr userDrawn="1"/>
        </p:nvSpPr>
        <p:spPr>
          <a:xfrm>
            <a:off x="304800" y="2174204"/>
            <a:ext cx="5486401" cy="19024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600" baseline="0" dirty="0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0061" y="2041888"/>
            <a:ext cx="4448730" cy="2167128"/>
          </a:xfrm>
          <a:prstGeom prst="rect">
            <a:avLst/>
          </a:prstGeom>
        </p:spPr>
      </p:pic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, title, text, half-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032667" y="2020679"/>
            <a:ext cx="1012666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>
          <a:xfrm>
            <a:off x="3352800" y="6435307"/>
            <a:ext cx="5571270" cy="182880"/>
          </a:xfrm>
        </p:spPr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(black box) over image(s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914400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267968" y="450575"/>
            <a:ext cx="9730040" cy="5473148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5" name="Picture 4" descr="ibm_gry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367" y="2916935"/>
            <a:ext cx="1737360" cy="7043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214"/>
            <a:ext cx="6260951" cy="2364385"/>
          </a:xfrm>
        </p:spPr>
        <p:txBody>
          <a:bodyPr anchor="b"/>
          <a:lstStyle>
            <a:lvl1pPr marL="228600"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495773"/>
            <a:ext cx="6260951" cy="1639663"/>
          </a:xfrm>
        </p:spPr>
        <p:txBody>
          <a:bodyPr/>
          <a:lstStyle>
            <a:lvl1pPr marL="22860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FF89-25B9-F548-8F7C-CBACCD28F3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484693" y="6435307"/>
            <a:ext cx="7439377" cy="182880"/>
          </a:xfrm>
        </p:spPr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0061" y="2041888"/>
            <a:ext cx="4448730" cy="21671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1428205" y="6435307"/>
            <a:ext cx="7410995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DOC ID / </a:t>
            </a:r>
            <a:r>
              <a:rPr lang="de-DE" dirty="0" err="1"/>
              <a:t>Month</a:t>
            </a:r>
            <a:r>
              <a:rPr lang="de-DE" dirty="0"/>
              <a:t> XX, 2018 / © 2018 IBM Corporation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66" y="6254496"/>
            <a:ext cx="926036" cy="45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31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, title, text, half-image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668" y="6256359"/>
            <a:ext cx="934225" cy="455093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1484693" y="6435307"/>
            <a:ext cx="7439377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39514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8" r:id="rId4"/>
    <p:sldLayoutId id="2147483670" r:id="rId5"/>
    <p:sldLayoutId id="2147483672" r:id="rId6"/>
    <p:sldLayoutId id="2147483673" r:id="rId7"/>
    <p:sldLayoutId id="2147483674" r:id="rId8"/>
    <p:sldLayoutId id="2147483678" r:id="rId9"/>
    <p:sldLayoutId id="2147483679" r:id="rId10"/>
    <p:sldLayoutId id="2147483680" r:id="rId11"/>
    <p:sldLayoutId id="2147483681" r:id="rId12"/>
    <p:sldLayoutId id="2147483684" r:id="rId13"/>
    <p:sldLayoutId id="2147483685" r:id="rId14"/>
    <p:sldLayoutId id="2147483699" r:id="rId15"/>
    <p:sldLayoutId id="2147483687" r:id="rId16"/>
    <p:sldLayoutId id="2147483692" r:id="rId17"/>
    <p:sldLayoutId id="2147483694" r:id="rId18"/>
    <p:sldLayoutId id="2147483696" r:id="rId19"/>
    <p:sldLayoutId id="2147483698" r:id="rId20"/>
    <p:sldLayoutId id="2147483697" r:id="rId21"/>
    <p:sldLayoutId id="2147483722" r:id="rId22"/>
  </p:sldLayoutIdLst>
  <p:hf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1484693" y="6435307"/>
            <a:ext cx="7439377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aseline="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/>
              <a:t>DOC ID / Month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15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3" r:id="rId22"/>
  </p:sldLayoutIdLst>
  <p:hf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2B2B2B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rgbClr val="2B2B2B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rgbClr val="2B2B2B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rgbClr val="2B2B2B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rgbClr val="2B2B2B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rgbClr val="2B2B2B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slideLayout" Target="../slideLayouts/slideLayout35.xml"/><Relationship Id="rId1" Type="http://schemas.openxmlformats.org/officeDocument/2006/relationships/vmlDrawing" Target="../drawings/vmlDrawing1.v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slideLayout" Target="../slideLayouts/slideLayout35.xml"/><Relationship Id="rId1" Type="http://schemas.openxmlformats.org/officeDocument/2006/relationships/vmlDrawing" Target="../drawings/vmlDrawing2.v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slideLayout" Target="../slideLayouts/slideLayout40.xml"/><Relationship Id="rId1" Type="http://schemas.openxmlformats.org/officeDocument/2006/relationships/vmlDrawing" Target="../drawings/vmlDrawing3.v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marketing/iwm/dre/signup?source=urx-15681&amp;S_PKG=ov1816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6260951" cy="2912533"/>
          </a:xfrm>
        </p:spPr>
        <p:txBody>
          <a:bodyPr/>
          <a:lstStyle/>
          <a:p>
            <a:r>
              <a:rPr lang="en-US" sz="4800" dirty="0"/>
              <a:t>Microservices, DevOps, much more – Endless story of Containers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139239"/>
            <a:ext cx="6260951" cy="163966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Saravanan Devendran</a:t>
            </a:r>
          </a:p>
          <a:p>
            <a:pPr>
              <a:spcBef>
                <a:spcPts val="0"/>
              </a:spcBef>
            </a:pPr>
            <a:r>
              <a:rPr lang="en-US" dirty="0"/>
              <a:t>Member of IBM </a:t>
            </a:r>
            <a:r>
              <a:rPr lang="en-US" dirty="0" err="1"/>
              <a:t>AoT</a:t>
            </a:r>
            <a:r>
              <a:rPr lang="en-US" dirty="0"/>
              <a:t>, STSM, Chief Architect. </a:t>
            </a:r>
          </a:p>
          <a:p>
            <a:pPr>
              <a:spcBef>
                <a:spcPts val="0"/>
              </a:spcBef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84693" y="6435307"/>
            <a:ext cx="7439377" cy="182880"/>
          </a:xfrm>
        </p:spPr>
        <p:txBody>
          <a:bodyPr/>
          <a:lstStyle/>
          <a:p>
            <a:r>
              <a:rPr lang="en-US" dirty="0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67117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D44965-D45D-A347-9CFF-AC0D636BCE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59A8D2-AA6B-7342-8BD0-CF71306E4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DevOps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135EE3-4853-AE44-9FED-7F7D3358E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79BF6F-7197-B149-8343-84D16CE6E31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400" dirty="0"/>
              <a:t>DevOps is a methodology that promotes </a:t>
            </a:r>
            <a:r>
              <a:rPr lang="en-US" sz="2400" b="1" dirty="0">
                <a:solidFill>
                  <a:schemeClr val="accent3"/>
                </a:solidFill>
              </a:rPr>
              <a:t>collaboration</a:t>
            </a:r>
            <a:r>
              <a:rPr lang="en-US" sz="2400" dirty="0"/>
              <a:t> to build, test, and </a:t>
            </a:r>
            <a:r>
              <a:rPr lang="en-US" sz="2400" b="1" dirty="0">
                <a:solidFill>
                  <a:schemeClr val="accent3"/>
                </a:solidFill>
              </a:rPr>
              <a:t>deploy</a:t>
            </a:r>
            <a:r>
              <a:rPr lang="en-US" sz="2400" dirty="0"/>
              <a:t> products </a:t>
            </a:r>
            <a:r>
              <a:rPr lang="en-US" sz="2400" b="1" dirty="0">
                <a:solidFill>
                  <a:schemeClr val="accent3"/>
                </a:solidFill>
              </a:rPr>
              <a:t>rapidly</a:t>
            </a:r>
            <a:r>
              <a:rPr lang="en-US" sz="2400" dirty="0"/>
              <a:t> with an emphasis on </a:t>
            </a:r>
            <a:r>
              <a:rPr lang="en-US" sz="2400" b="1" dirty="0">
                <a:solidFill>
                  <a:schemeClr val="accent3"/>
                </a:solidFill>
              </a:rPr>
              <a:t>quality</a:t>
            </a:r>
            <a:r>
              <a:rPr lang="en-US" sz="2400" dirty="0"/>
              <a:t>.</a:t>
            </a:r>
          </a:p>
          <a:p>
            <a:r>
              <a:rPr lang="en-US" sz="2400" dirty="0"/>
              <a:t>DevOps is the combination of  Design, Development, Operations, and Testing through the implementation of </a:t>
            </a:r>
            <a:r>
              <a:rPr lang="en-US" sz="2400" b="1" dirty="0">
                <a:solidFill>
                  <a:schemeClr val="accent3"/>
                </a:solidFill>
              </a:rPr>
              <a:t>automated pipelines </a:t>
            </a:r>
            <a:r>
              <a:rPr lang="en-US" sz="2400" dirty="0"/>
              <a:t>that enable an environment of </a:t>
            </a:r>
            <a:r>
              <a:rPr lang="en-US" sz="2400" dirty="0">
                <a:solidFill>
                  <a:schemeClr val="bg1"/>
                </a:solidFill>
              </a:rPr>
              <a:t>collaboration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chemeClr val="accent3"/>
                </a:solidFill>
              </a:rPr>
              <a:t>continuous creation</a:t>
            </a:r>
            <a:r>
              <a:rPr lang="en-US" sz="2400" dirty="0"/>
              <a:t>.</a:t>
            </a:r>
          </a:p>
          <a:p>
            <a:r>
              <a:rPr lang="en-IN" sz="2400" dirty="0"/>
              <a:t>DevOps creates an atmosphere around </a:t>
            </a:r>
            <a:r>
              <a:rPr lang="en-IN" sz="2400" b="1" dirty="0">
                <a:solidFill>
                  <a:schemeClr val="accent3"/>
                </a:solidFill>
              </a:rPr>
              <a:t>speed</a:t>
            </a:r>
            <a:r>
              <a:rPr lang="en-IN" sz="2400" dirty="0"/>
              <a:t> and </a:t>
            </a:r>
            <a:r>
              <a:rPr lang="en-IN" sz="2400" b="1" dirty="0">
                <a:solidFill>
                  <a:schemeClr val="accent3"/>
                </a:solidFill>
              </a:rPr>
              <a:t>collaboration</a:t>
            </a:r>
          </a:p>
          <a:p>
            <a:r>
              <a:rPr lang="en-IN" sz="2400" dirty="0"/>
              <a:t>DevOps enables the ability to </a:t>
            </a:r>
            <a:r>
              <a:rPr lang="en-IN" sz="2400" b="1" dirty="0">
                <a:solidFill>
                  <a:schemeClr val="accent3"/>
                </a:solidFill>
              </a:rPr>
              <a:t>fail fast </a:t>
            </a:r>
            <a:r>
              <a:rPr lang="en-IN" sz="2400" dirty="0"/>
              <a:t>and </a:t>
            </a:r>
            <a:r>
              <a:rPr lang="en-IN" sz="2400" b="1" dirty="0">
                <a:solidFill>
                  <a:schemeClr val="accent3"/>
                </a:solidFill>
              </a:rPr>
              <a:t>recover fast</a:t>
            </a:r>
          </a:p>
          <a:p>
            <a:r>
              <a:rPr lang="en-IN" sz="2400" dirty="0"/>
              <a:t>DevOps is both a </a:t>
            </a:r>
            <a:r>
              <a:rPr lang="en-IN" sz="2400" b="1" dirty="0">
                <a:solidFill>
                  <a:schemeClr val="accent3"/>
                </a:solidFill>
              </a:rPr>
              <a:t>culture </a:t>
            </a:r>
            <a:r>
              <a:rPr lang="en-IN" sz="2400" dirty="0"/>
              <a:t>and a </a:t>
            </a:r>
            <a:r>
              <a:rPr lang="en-IN" sz="2400" b="1" dirty="0">
                <a:solidFill>
                  <a:schemeClr val="accent3"/>
                </a:solidFill>
              </a:rPr>
              <a:t>practice</a:t>
            </a:r>
            <a:r>
              <a:rPr lang="en-IN" sz="2400" dirty="0"/>
              <a:t>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2511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43170B-5812-EE40-8093-07CC127AD3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1E8AC8-3FD4-FE43-81D7-B1CCFE124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in DevOps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2FD420-25AC-7842-9688-8471C8639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9602C2-0DA5-0444-A6CB-27BBBC6D51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032666" y="2020679"/>
            <a:ext cx="10518357" cy="4114800"/>
          </a:xfrm>
        </p:spPr>
        <p:txBody>
          <a:bodyPr/>
          <a:lstStyle/>
          <a:p>
            <a:r>
              <a:rPr lang="en-US" sz="2800" dirty="0"/>
              <a:t>Design – Organize Ideas, Plan Features, Set Goals, Assign Tasks</a:t>
            </a:r>
          </a:p>
          <a:p>
            <a:r>
              <a:rPr lang="en-US" sz="2800" dirty="0"/>
              <a:t>Build – Setup Configuration, Install dependencies, Compile, Provision Containers, VM, ..</a:t>
            </a:r>
          </a:p>
          <a:p>
            <a:r>
              <a:rPr lang="en-US" sz="2800" dirty="0"/>
              <a:t>Test – Unit, Integration &amp; Systems Tests</a:t>
            </a:r>
          </a:p>
          <a:p>
            <a:r>
              <a:rPr lang="en-US" sz="2800" dirty="0"/>
              <a:t>Deploy – Push app to environment</a:t>
            </a:r>
          </a:p>
          <a:p>
            <a:r>
              <a:rPr lang="en-US" sz="2800" dirty="0"/>
              <a:t>Manage – Monitor Status, Log Events, Maintain App</a:t>
            </a:r>
          </a:p>
        </p:txBody>
      </p:sp>
    </p:spTree>
    <p:extLst>
      <p:ext uri="{BB962C8B-B14F-4D97-AF65-F5344CB8AC3E}">
        <p14:creationId xmlns:p14="http://schemas.microsoft.com/office/powerpoint/2010/main" val="3865489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68B49-49C3-DA43-867A-CDBB646D47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426230-1085-BA44-8FE8-99D5BE048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Pipeline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48A75-4F58-FD4C-92C1-F0D283535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556142-3C60-114A-AEA2-CDC7E8952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48" y="1878853"/>
            <a:ext cx="110617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41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52381A-08F7-FB4B-92CA-3A2B8755B6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7C4078-D55A-7E4C-AFD6-393FA3955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– Complete Pipeline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2D222B-7D9C-154E-B787-2AEEC1E87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47AA9C-A9E5-4F48-A2CA-74F393FFE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48" y="1977838"/>
            <a:ext cx="110109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39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2EE3B8-5722-144A-80C8-0CD8F72F6B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1E12F6-57E7-FE4B-8581-CB17264F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Cloud Continuous Delivery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4FCB1-2181-094B-9A89-54EAAD56D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2049" name="Picture 1" descr="page34image3895168">
            <a:extLst>
              <a:ext uri="{FF2B5EF4-FFF2-40B4-BE49-F238E27FC236}">
                <a16:creationId xmlns:a16="http://schemas.microsoft.com/office/drawing/2014/main" id="{F1F9B537-1933-AB48-A1D2-67CFB895D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64" y="1990165"/>
            <a:ext cx="6578600" cy="340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547C7A-C24E-0948-8104-57AED57BFEC5}"/>
              </a:ext>
            </a:extLst>
          </p:cNvPr>
          <p:cNvSpPr/>
          <p:nvPr/>
        </p:nvSpPr>
        <p:spPr>
          <a:xfrm>
            <a:off x="389964" y="5663079"/>
            <a:ext cx="1975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i="1" dirty="0">
                <a:solidFill>
                  <a:schemeClr val="accent3"/>
                </a:solidFill>
                <a:latin typeface="Calibri" panose="020F0502020204030204" pitchFamily="34" charset="0"/>
              </a:rPr>
              <a:t>Speed with control </a:t>
            </a:r>
            <a:endParaRPr lang="en-IN" dirty="0">
              <a:solidFill>
                <a:schemeClr val="accent3"/>
              </a:solidFill>
              <a:effectLst/>
            </a:endParaRPr>
          </a:p>
        </p:txBody>
      </p:sp>
      <p:pic>
        <p:nvPicPr>
          <p:cNvPr id="2050" name="Picture 2" descr="page34image3823712">
            <a:extLst>
              <a:ext uri="{FF2B5EF4-FFF2-40B4-BE49-F238E27FC236}">
                <a16:creationId xmlns:a16="http://schemas.microsoft.com/office/drawing/2014/main" id="{99510E60-6C1A-894A-A47F-9CD1C8C48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541" y="2114693"/>
            <a:ext cx="5207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34image3823488">
            <a:extLst>
              <a:ext uri="{FF2B5EF4-FFF2-40B4-BE49-F238E27FC236}">
                <a16:creationId xmlns:a16="http://schemas.microsoft.com/office/drawing/2014/main" id="{5CB34FFD-A7FD-0446-B92E-D7AF6DA6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941" y="3023908"/>
            <a:ext cx="4953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age34image3823936">
            <a:extLst>
              <a:ext uri="{FF2B5EF4-FFF2-40B4-BE49-F238E27FC236}">
                <a16:creationId xmlns:a16="http://schemas.microsoft.com/office/drawing/2014/main" id="{75F07891-27E4-574D-96E8-B7A165311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841" y="3921992"/>
            <a:ext cx="292100" cy="55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page34image3823040">
            <a:extLst>
              <a:ext uri="{FF2B5EF4-FFF2-40B4-BE49-F238E27FC236}">
                <a16:creationId xmlns:a16="http://schemas.microsoft.com/office/drawing/2014/main" id="{3C2089C5-ECA1-CF48-9F86-5E14997F8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946" y="4716908"/>
            <a:ext cx="5334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age34image3822816">
            <a:extLst>
              <a:ext uri="{FF2B5EF4-FFF2-40B4-BE49-F238E27FC236}">
                <a16:creationId xmlns:a16="http://schemas.microsoft.com/office/drawing/2014/main" id="{6C7811D4-4402-A14B-8966-23C01AA8F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841" y="5377561"/>
            <a:ext cx="13081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DC2BC0-6E7D-2346-BCB5-7F36EFFD21CA}"/>
              </a:ext>
            </a:extLst>
          </p:cNvPr>
          <p:cNvSpPr/>
          <p:nvPr/>
        </p:nvSpPr>
        <p:spPr>
          <a:xfrm>
            <a:off x="8024155" y="2218112"/>
            <a:ext cx="3863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Create an integrated DevOps toolchain </a:t>
            </a:r>
            <a:endParaRPr lang="en-IN" dirty="0"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7FE9C8-C45B-B84B-9589-20C1EEAEAF23}"/>
              </a:ext>
            </a:extLst>
          </p:cNvPr>
          <p:cNvSpPr/>
          <p:nvPr/>
        </p:nvSpPr>
        <p:spPr>
          <a:xfrm>
            <a:off x="8024155" y="2982655"/>
            <a:ext cx="41971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Deliver continuously &amp; manage composite </a:t>
            </a:r>
          </a:p>
          <a:p>
            <a:r>
              <a:rPr lang="en-IN" dirty="0">
                <a:latin typeface="Calibri" panose="020F0502020204030204" pitchFamily="34" charset="0"/>
              </a:rPr>
              <a:t>pipelines </a:t>
            </a:r>
            <a:endParaRPr lang="en-IN" dirty="0"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79F813-717B-5347-9636-C1CDC22E97C1}"/>
              </a:ext>
            </a:extLst>
          </p:cNvPr>
          <p:cNvSpPr/>
          <p:nvPr/>
        </p:nvSpPr>
        <p:spPr>
          <a:xfrm>
            <a:off x="8024155" y="3975679"/>
            <a:ext cx="3278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Improve quality through insights </a:t>
            </a:r>
            <a:endParaRPr lang="en-IN" dirty="0">
              <a:effectLst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2D8343-02D6-6A47-A9C2-696D5D27C691}"/>
              </a:ext>
            </a:extLst>
          </p:cNvPr>
          <p:cNvSpPr/>
          <p:nvPr/>
        </p:nvSpPr>
        <p:spPr>
          <a:xfrm>
            <a:off x="8024155" y="4706124"/>
            <a:ext cx="3071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Edit your code from anywhere </a:t>
            </a:r>
            <a:endParaRPr lang="en-IN" dirty="0">
              <a:effectLst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5DE3DC-D9A1-3D49-A5BD-8DD78C52017D}"/>
              </a:ext>
            </a:extLst>
          </p:cNvPr>
          <p:cNvSpPr/>
          <p:nvPr/>
        </p:nvSpPr>
        <p:spPr>
          <a:xfrm>
            <a:off x="8024155" y="5427329"/>
            <a:ext cx="2626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Git repos &amp; issue tracking 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21457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278E86-321F-A840-A8FA-4ED54E3384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3200D6-9FFB-A74F-8CFA-E645A6A02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Tool Chain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BC668-3599-304E-9011-99197238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76765E-F88E-BD41-A40A-EEE313733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48" y="1852094"/>
            <a:ext cx="101727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76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Content Placehold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3200" dirty="0"/>
              <a:t>Containers: Why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6256359"/>
            <a:ext cx="959962" cy="4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5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E90CCB-DC57-304A-ADC7-F47DC4288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Containers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9F49EB-3BF7-B542-97D9-3C2E73D76B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904AC2-AC21-D54D-8D66-6AF6C7419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95FF32-5A28-0E4F-891B-819190520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93" y="799065"/>
            <a:ext cx="90551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31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8E14-121A-0841-8405-75188033E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VMs vs Containers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06E299-89FA-1548-90E4-3004900EE8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B16B1-4435-984B-BD6C-E32D74E83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D3010-6CEA-5440-A663-9315C23B7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0" y="1066800"/>
            <a:ext cx="9652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839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FA69DE-CEA6-EF46-AD5A-537389BCE5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19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8133F-D389-DE45-B9C6-CC733C035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- Advantages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3FDA6-DC32-0943-9F2A-A6AFDF5E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BD283-320E-1246-BD5C-9E3E0FA4563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30306" y="1909110"/>
            <a:ext cx="11456894" cy="4114800"/>
          </a:xfrm>
        </p:spPr>
        <p:txBody>
          <a:bodyPr/>
          <a:lstStyle/>
          <a:p>
            <a:r>
              <a:rPr lang="en-IN" sz="2400" dirty="0">
                <a:latin typeface="IBMPlexSans" panose="020B0503050203000203" pitchFamily="34" charset="77"/>
              </a:rPr>
              <a:t>Containers are a critical foundation for hybrid apps </a:t>
            </a:r>
            <a:endParaRPr lang="en-IN" sz="1800" dirty="0"/>
          </a:p>
          <a:p>
            <a:r>
              <a:rPr lang="en-IN" sz="2400" dirty="0">
                <a:latin typeface="IBMPlexSans" panose="020B0503050203000203" pitchFamily="34" charset="77"/>
              </a:rPr>
              <a:t>Ship more software</a:t>
            </a:r>
            <a:br>
              <a:rPr lang="en-IN" sz="2400" dirty="0">
                <a:latin typeface="IBMPlexSans" panose="020B0503050203000203" pitchFamily="34" charset="77"/>
              </a:rPr>
            </a:br>
            <a:r>
              <a:rPr lang="en-IN" sz="2400" dirty="0">
                <a:latin typeface="ArialMT"/>
              </a:rPr>
              <a:t>	</a:t>
            </a:r>
            <a:r>
              <a:rPr lang="en-IN" sz="1800" dirty="0">
                <a:latin typeface="IBMPlexSans" panose="020B0503050203000203" pitchFamily="34" charset="77"/>
              </a:rPr>
              <a:t>Accelerate development and CI/CD pipelines by eliminating headaches of setting up environments and dealing with differences between environments. On average, Docker users ship software 7X more frequently </a:t>
            </a:r>
            <a:endParaRPr lang="en-IN" sz="1800" dirty="0"/>
          </a:p>
          <a:p>
            <a:r>
              <a:rPr lang="en-IN" sz="2400" dirty="0">
                <a:latin typeface="IBMPlexSans" panose="020B0503050203000203" pitchFamily="34" charset="77"/>
              </a:rPr>
              <a:t>Resource efficiency</a:t>
            </a:r>
            <a:br>
              <a:rPr lang="en-IN" sz="2400" dirty="0">
                <a:latin typeface="IBMPlexSans" panose="020B0503050203000203" pitchFamily="34" charset="77"/>
              </a:rPr>
            </a:br>
            <a:r>
              <a:rPr lang="en-IN" sz="2400" dirty="0">
                <a:latin typeface="ArialMT"/>
              </a:rPr>
              <a:t>	</a:t>
            </a:r>
            <a:r>
              <a:rPr lang="en-IN" sz="1800" dirty="0">
                <a:latin typeface="IBMPlexSans" panose="020B0503050203000203" pitchFamily="34" charset="77"/>
              </a:rPr>
              <a:t>Lightweight containers run on a single machine and share the same OS kernel while images are layered file systems sharing common files to make efficient use of RAM and disk and start instantly </a:t>
            </a:r>
            <a:endParaRPr lang="en-IN" sz="1800" dirty="0"/>
          </a:p>
          <a:p>
            <a:r>
              <a:rPr lang="en-IN" sz="2400" dirty="0">
                <a:latin typeface="IBMPlexSans" panose="020B0503050203000203" pitchFamily="34" charset="77"/>
              </a:rPr>
              <a:t>App portability</a:t>
            </a:r>
            <a:br>
              <a:rPr lang="en-IN" sz="2400" dirty="0">
                <a:latin typeface="IBMPlexSans" panose="020B0503050203000203" pitchFamily="34" charset="77"/>
              </a:rPr>
            </a:br>
            <a:r>
              <a:rPr lang="en-IN" sz="2400" dirty="0">
                <a:latin typeface="ArialMT"/>
              </a:rPr>
              <a:t>	</a:t>
            </a:r>
            <a:r>
              <a:rPr lang="en-IN" sz="1800" dirty="0">
                <a:latin typeface="IBMPlexSans" panose="020B0503050203000203" pitchFamily="34" charset="77"/>
              </a:rPr>
              <a:t>Isolated containers package the application, dependencies and configurations together.</a:t>
            </a:r>
            <a:r>
              <a:rPr lang="en-IN" sz="1800" dirty="0">
                <a:latin typeface="ArialMT"/>
              </a:rPr>
              <a:t> </a:t>
            </a:r>
            <a:r>
              <a:rPr lang="en-IN" sz="1800" dirty="0">
                <a:latin typeface="IBMPlexSans" panose="020B0503050203000203" pitchFamily="34" charset="77"/>
              </a:rPr>
              <a:t>These containers can then seamlessly move across environments and infrastructures </a:t>
            </a:r>
            <a:endParaRPr lang="en-IN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1313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99" y="268225"/>
            <a:ext cx="9995648" cy="5870532"/>
          </a:xfrm>
        </p:spPr>
        <p:txBody>
          <a:bodyPr anchor="ctr" anchorCtr="0"/>
          <a:lstStyle/>
          <a:p>
            <a:r>
              <a:rPr lang="en-US" sz="5867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Developers job got simplified &amp; initial cost of development got significantly reduced in the last decade with </a:t>
            </a:r>
            <a:r>
              <a:rPr lang="en-US" sz="5867" b="1" dirty="0">
                <a:solidFill>
                  <a:schemeClr val="accent3"/>
                </a:solidFill>
                <a:latin typeface="IBM Plex Sans" charset="0"/>
                <a:ea typeface="IBM Plex Sans" charset="0"/>
                <a:cs typeface="IBM Plex Sans" charset="0"/>
              </a:rPr>
              <a:t>Containers</a:t>
            </a:r>
            <a:r>
              <a:rPr lang="en-US" sz="5867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 &amp; </a:t>
            </a:r>
            <a:r>
              <a:rPr lang="en-US" sz="5867" b="1" dirty="0">
                <a:solidFill>
                  <a:schemeClr val="accent3"/>
                </a:solidFill>
                <a:latin typeface="IBM Plex Sans" charset="0"/>
                <a:ea typeface="IBM Plex Sans" charset="0"/>
                <a:cs typeface="IBM Plex Sans" charset="0"/>
              </a:rPr>
              <a:t>Microservices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DOC ID / Month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707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A0B495-524E-9842-9EF6-35D2580FE2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FA943-6A05-4740-8707-53DD5F3BA2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030A83-F34C-254F-940B-FEBD6260E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435100"/>
            <a:ext cx="86995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40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CC41B8-EEBD-E349-8D30-8A2BD56841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F12B55-CD02-514F-87D7-815C3B047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DOC ID / Month XX, 2018 / © 2018 IBM Corporation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10F87-CC1C-0B46-BBF5-7FE8C1D31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685"/>
            <a:ext cx="12192000" cy="646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91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Content Placehold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sz="3200" dirty="0"/>
              <a:t>How to Gain Control…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6256359"/>
            <a:ext cx="959962" cy="4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325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DD358F-E44E-AF45-A0F2-BFE7F80D11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E4EA6-3653-FA42-B060-78EEEEF48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DOC ID / Month XX, 2018 / © 2018 IBM Corporation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0B71EC-989F-7043-9599-2889C7E0A4CF}"/>
              </a:ext>
            </a:extLst>
          </p:cNvPr>
          <p:cNvSpPr/>
          <p:nvPr/>
        </p:nvSpPr>
        <p:spPr>
          <a:xfrm>
            <a:off x="4202700" y="2967335"/>
            <a:ext cx="37866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Kubernetes</a:t>
            </a:r>
          </a:p>
        </p:txBody>
      </p:sp>
      <p:pic>
        <p:nvPicPr>
          <p:cNvPr id="3073" name="Picture 1" descr="page32image3926752">
            <a:extLst>
              <a:ext uri="{FF2B5EF4-FFF2-40B4-BE49-F238E27FC236}">
                <a16:creationId xmlns:a16="http://schemas.microsoft.com/office/drawing/2014/main" id="{4000568C-0F10-B648-B4DC-AEECE84BB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702" y="1008529"/>
            <a:ext cx="1818427" cy="1818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86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E21CBD-0520-B943-8173-F435737ABC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B1F2A5-5E8D-A049-80D2-C38C24BBC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4A0971-D145-4A47-9D3A-C9CEDF35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DOC ID / Month XX, 2018 / © 2018 IBM Corporation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32F65-885F-E24C-B199-AB8CB9E0E09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IN" sz="1800" dirty="0"/>
              <a:t>Container orchestrator</a:t>
            </a:r>
            <a:br>
              <a:rPr lang="en-IN" sz="1800" dirty="0"/>
            </a:br>
            <a:r>
              <a:rPr lang="en-IN" sz="1800" dirty="0"/>
              <a:t>	Runs and manages containers</a:t>
            </a:r>
            <a:br>
              <a:rPr lang="en-IN" sz="1800" dirty="0"/>
            </a:br>
            <a:r>
              <a:rPr lang="en-IN" sz="1800" dirty="0"/>
              <a:t>	Unified API for deploying web applications, batch jobs, and databases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Maintains and tracks the global view of the cluster</a:t>
            </a:r>
            <a:br>
              <a:rPr lang="en-IN" sz="1800" dirty="0"/>
            </a:br>
            <a:r>
              <a:rPr lang="en-IN" sz="1800" dirty="0"/>
              <a:t>	Supports multiple cloud and bare-metal environments </a:t>
            </a:r>
          </a:p>
          <a:p>
            <a:r>
              <a:rPr lang="en-IN" sz="1800" dirty="0"/>
              <a:t>Manage applications, not machines</a:t>
            </a:r>
            <a:br>
              <a:rPr lang="en-IN" sz="1800" dirty="0"/>
            </a:br>
            <a:r>
              <a:rPr lang="en-IN" sz="1800" dirty="0"/>
              <a:t>	Rolling updates, canary deploys, and blue-green deployments </a:t>
            </a:r>
          </a:p>
          <a:p>
            <a:r>
              <a:rPr lang="en-IN" sz="1800" dirty="0"/>
              <a:t>Designed for extensibility</a:t>
            </a:r>
            <a:br>
              <a:rPr lang="en-IN" sz="1800" dirty="0"/>
            </a:br>
            <a:r>
              <a:rPr lang="en-IN" sz="1800" dirty="0"/>
              <a:t>	Rich ecosystem of plug-ins for scheduling, storage, networking </a:t>
            </a:r>
          </a:p>
          <a:p>
            <a:r>
              <a:rPr lang="en-IN" sz="1800" dirty="0"/>
              <a:t>Open source project managed by the Linux Foundation</a:t>
            </a:r>
            <a:br>
              <a:rPr lang="en-IN" sz="1800" dirty="0"/>
            </a:br>
            <a:r>
              <a:rPr lang="en-IN" sz="1800" dirty="0"/>
              <a:t>	Inspired and informed by Google's experiences and internal systems</a:t>
            </a:r>
          </a:p>
          <a:p>
            <a:pPr>
              <a:spcBef>
                <a:spcPts val="0"/>
              </a:spcBef>
            </a:pPr>
            <a:r>
              <a:rPr lang="en-IN" sz="1800" dirty="0"/>
              <a:t>	100% open source, written in Go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85797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6D73B9-193D-064A-B8FC-754FD6EC7A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51D2D1-7A21-0748-94CC-E9337A26F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F51B8B-1508-1142-92F6-1C5E7CD67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64" y="155762"/>
            <a:ext cx="112014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05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2205B2-9B53-2642-A2C1-9FFD896268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AA70F9-CCCF-274D-9E03-033D9DD70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Cloud Container Service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D4E2F-F6F8-294C-A7AE-2CFE953A3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DOC ID / Month XX, 2018 / © 2018 IBM Corporation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FCEFA2-0362-804A-9ED6-FE7D817162D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IN" dirty="0"/>
              <a:t>Combines Docker and Kubernetes</a:t>
            </a:r>
          </a:p>
          <a:p>
            <a:r>
              <a:rPr lang="en-IN" dirty="0"/>
              <a:t>	Powerful tools</a:t>
            </a:r>
            <a:br>
              <a:rPr lang="en-IN" dirty="0"/>
            </a:br>
            <a:r>
              <a:rPr lang="en-IN" dirty="0"/>
              <a:t>	Intuitive user experience</a:t>
            </a:r>
            <a:br>
              <a:rPr lang="en-IN" dirty="0"/>
            </a:br>
            <a:r>
              <a:rPr lang="en-IN" dirty="0"/>
              <a:t>	Built-in security and isolation </a:t>
            </a:r>
          </a:p>
          <a:p>
            <a:pPr fontAlgn="auto"/>
            <a:r>
              <a:rPr lang="en-IN" dirty="0"/>
              <a:t>Enables rapid delivery of applications </a:t>
            </a:r>
          </a:p>
          <a:p>
            <a:pPr fontAlgn="auto"/>
            <a:r>
              <a:rPr lang="en-IN" dirty="0"/>
              <a:t>Leverages IBM Cloud Services </a:t>
            </a:r>
          </a:p>
          <a:p>
            <a:pPr fontAlgn="auto"/>
            <a:r>
              <a:rPr lang="en-IN" dirty="0"/>
              <a:t>	Including cognitive capabilities from Watson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431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57BA70-0939-574E-92A6-3CBE2BED4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27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AEACDB-97F3-B840-990A-754F2D1BB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D509E9-13C2-2846-B30B-E63F95938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258554"/>
            <a:ext cx="115951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503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Overview: </a:t>
            </a:r>
            <a:br>
              <a:rPr lang="en-US" dirty="0"/>
            </a:br>
            <a:r>
              <a:rPr lang="en-US" dirty="0"/>
              <a:t>What &amp; Why ?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812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CEA23B-C797-8948-8423-6836F3BF4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4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B433B1-F010-E149-A53F-5EB75345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Microservices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https://</a:t>
            </a:r>
            <a:r>
              <a:rPr lang="en-US" sz="1600" dirty="0" err="1"/>
              <a:t>www.martinfowler.com</a:t>
            </a:r>
            <a:r>
              <a:rPr lang="en-US" sz="1600" dirty="0"/>
              <a:t>/articles/</a:t>
            </a:r>
            <a:r>
              <a:rPr lang="en-US" sz="1600" dirty="0" err="1"/>
              <a:t>microservices.html</a:t>
            </a:r>
            <a:endParaRPr lang="en-US" sz="1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C90091-6DA9-5B4A-8677-070572D8E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43290B-A196-254B-96FD-60E87CD7897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IN" i="1" dirty="0"/>
              <a:t>The term "Microservice Architecture" has sprung up over the last few years to describe a particular way of designing software applications as suites of </a:t>
            </a:r>
            <a:r>
              <a:rPr lang="en-IN" b="1" i="1" dirty="0">
                <a:solidFill>
                  <a:schemeClr val="accent3"/>
                </a:solidFill>
              </a:rPr>
              <a:t>independently deployable services</a:t>
            </a:r>
            <a:r>
              <a:rPr lang="en-IN" i="1" dirty="0"/>
              <a:t>.</a:t>
            </a:r>
          </a:p>
          <a:p>
            <a:endParaRPr lang="en-IN" i="1" dirty="0"/>
          </a:p>
          <a:p>
            <a:r>
              <a:rPr lang="en-IN" dirty="0"/>
              <a:t>In short, the microservice </a:t>
            </a:r>
            <a:r>
              <a:rPr lang="en-IN" b="1" dirty="0">
                <a:solidFill>
                  <a:schemeClr val="accent3"/>
                </a:solidFill>
              </a:rPr>
              <a:t>architectural style</a:t>
            </a:r>
            <a:r>
              <a:rPr lang="en-IN" dirty="0"/>
              <a:t> is an approach to developing a single application as a </a:t>
            </a:r>
            <a:r>
              <a:rPr lang="en-IN" b="1" dirty="0">
                <a:solidFill>
                  <a:schemeClr val="accent3"/>
                </a:solidFill>
              </a:rPr>
              <a:t>suite of small services</a:t>
            </a:r>
            <a:r>
              <a:rPr lang="en-IN" dirty="0"/>
              <a:t>, each running in its </a:t>
            </a:r>
            <a:r>
              <a:rPr lang="en-IN" b="1" dirty="0">
                <a:solidFill>
                  <a:schemeClr val="accent3"/>
                </a:solidFill>
              </a:rPr>
              <a:t>own process </a:t>
            </a:r>
            <a:r>
              <a:rPr lang="en-IN" dirty="0"/>
              <a:t>and communicating with </a:t>
            </a:r>
            <a:r>
              <a:rPr lang="en-IN" b="1" dirty="0">
                <a:solidFill>
                  <a:schemeClr val="accent3"/>
                </a:solidFill>
              </a:rPr>
              <a:t>lightweight mechanisms</a:t>
            </a:r>
            <a:r>
              <a:rPr lang="en-IN" dirty="0"/>
              <a:t>, often an HTTP resource API. These services are built around </a:t>
            </a:r>
            <a:r>
              <a:rPr lang="en-IN" b="1" dirty="0">
                <a:solidFill>
                  <a:schemeClr val="accent3"/>
                </a:solidFill>
              </a:rPr>
              <a:t>business capabilities </a:t>
            </a:r>
            <a:r>
              <a:rPr lang="en-IN" dirty="0"/>
              <a:t>and independently deployable by </a:t>
            </a:r>
            <a:r>
              <a:rPr lang="en-IN" b="1" dirty="0">
                <a:solidFill>
                  <a:schemeClr val="accent3"/>
                </a:solidFill>
              </a:rPr>
              <a:t>fully automated deployment </a:t>
            </a:r>
            <a:r>
              <a:rPr lang="en-IN" dirty="0"/>
              <a:t>machinery. There is a bare minimum of centralized management of these services, which may be written in different programming languages and use different data storage technologies.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95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06FC2E-8EAF-4842-98A8-F27E891F2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sz="3200" dirty="0"/>
              <a:t>Microservices is about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8000" dirty="0"/>
              <a:t>Agility</a:t>
            </a:r>
            <a:br>
              <a:rPr lang="en-US" sz="8000" dirty="0"/>
            </a:br>
            <a:br>
              <a:rPr lang="en-US" sz="8000" dirty="0"/>
            </a:br>
            <a:r>
              <a:rPr lang="en-US" sz="3200" dirty="0"/>
              <a:t>Continues Delivery, Deployment &amp; Improvement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750C6E-1DA4-8A48-BAE5-7D7EB8DA54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6F992-7178-784B-9A97-B20C1B6C6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698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CEA23B-C797-8948-8423-6836F3BF4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B433B1-F010-E149-A53F-5EB75345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Monoliths vs Microservices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https://</a:t>
            </a:r>
            <a:r>
              <a:rPr lang="en-US" sz="1600" dirty="0" err="1"/>
              <a:t>www.martinfowler.com</a:t>
            </a:r>
            <a:r>
              <a:rPr lang="en-US" sz="1600" dirty="0"/>
              <a:t>/articles/</a:t>
            </a:r>
            <a:r>
              <a:rPr lang="en-US" sz="1600" dirty="0" err="1"/>
              <a:t>microservices.html</a:t>
            </a:r>
            <a:endParaRPr lang="en-US" sz="1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C90091-6DA9-5B4A-8677-070572D8E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13F44C-289D-0B47-93EA-2A89DBA31CD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2787406" y="2020679"/>
            <a:ext cx="661718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31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0222E9-B54F-C14C-ACE4-C18BF1116D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5211CF-EDA7-6C41-B7F2-661B862E1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microservices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FB4983-0DEB-4846-90A7-8AC49E289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AA475F-1652-D143-967F-2F877A5FBF9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8538" y="2020679"/>
            <a:ext cx="5045403" cy="41148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Independently deployable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Organized around business capabilities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Products not projects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API Focused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Smart endpoints and dumb pipes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6FF3CA5-4B1A-4849-B5FE-D1FEDB0B6524}"/>
              </a:ext>
            </a:extLst>
          </p:cNvPr>
          <p:cNvSpPr txBox="1">
            <a:spLocks/>
          </p:cNvSpPr>
          <p:nvPr/>
        </p:nvSpPr>
        <p:spPr>
          <a:xfrm>
            <a:off x="5983941" y="2020679"/>
            <a:ext cx="5045403" cy="4114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09585" rtl="0" eaLnBrk="1" latinLnBrk="0" hangingPunct="1">
              <a:lnSpc>
                <a:spcPct val="100000"/>
              </a:lnSpc>
              <a:spcBef>
                <a:spcPts val="1467"/>
              </a:spcBef>
              <a:buFont typeface="Arial"/>
              <a:buNone/>
              <a:defRPr sz="1867" kern="120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1pPr>
            <a:lvl2pPr marL="230712" indent="-230712" algn="l" defTabSz="609585" rtl="0" eaLnBrk="1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Font typeface="Arial"/>
              <a:buChar char="–"/>
              <a:defRPr sz="1867" kern="120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2pPr>
            <a:lvl3pPr marL="529153" indent="-230712" algn="l" defTabSz="609585" rtl="0" eaLnBrk="1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Font typeface="Arial"/>
              <a:buChar char="•"/>
              <a:defRPr sz="1867" kern="120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3pPr>
            <a:lvl4pPr marL="833946" indent="-224361" algn="l" defTabSz="609585" rtl="0" eaLnBrk="1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Font typeface="Arial"/>
              <a:buChar char="–"/>
              <a:defRPr sz="1867" kern="120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4pPr>
            <a:lvl5pPr marL="1071007" indent="-230712" algn="l" defTabSz="609585" rtl="0" eaLnBrk="1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Font typeface="Arial"/>
              <a:buChar char="»"/>
              <a:defRPr sz="1867" kern="120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6"/>
            </a:pPr>
            <a:r>
              <a:rPr lang="en-US" b="1" dirty="0"/>
              <a:t>Decentralized Governance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b="1" dirty="0"/>
              <a:t>Decentralized Data Management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b="1" dirty="0"/>
              <a:t>Infrastructure Automation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b="1" dirty="0"/>
              <a:t>Design for failure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b="1" dirty="0"/>
              <a:t>Evolutionary Design</a:t>
            </a:r>
          </a:p>
          <a:p>
            <a:pPr marL="457200" indent="-457200">
              <a:buFont typeface="+mj-lt"/>
              <a:buAutoNum type="arabicPeriod" startAt="6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6291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D44965-D45D-A347-9CFF-AC0D636BCE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59A8D2-AA6B-7342-8BD0-CF71306E4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journey to microservices…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135EE3-4853-AE44-9FED-7F7D3358E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B57CCF-C61B-2B47-9009-C58EB1F745F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1032666" y="1819812"/>
            <a:ext cx="10126663" cy="2580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BE915B-07E9-C445-882E-1F7ADD7A94E1}"/>
              </a:ext>
            </a:extLst>
          </p:cNvPr>
          <p:cNvSpPr txBox="1"/>
          <p:nvPr/>
        </p:nvSpPr>
        <p:spPr>
          <a:xfrm>
            <a:off x="872851" y="4499348"/>
            <a:ext cx="105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DevOps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1B9182-80B4-784F-AAD6-7463AB6AFCD8}"/>
              </a:ext>
            </a:extLst>
          </p:cNvPr>
          <p:cNvSpPr txBox="1"/>
          <p:nvPr/>
        </p:nvSpPr>
        <p:spPr>
          <a:xfrm>
            <a:off x="2168250" y="4483274"/>
            <a:ext cx="16776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Infrastructure as Code (Self Service, Elastic, On-Demand)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A7E018-02CB-E346-9A4A-4A54715B0646}"/>
              </a:ext>
            </a:extLst>
          </p:cNvPr>
          <p:cNvSpPr txBox="1"/>
          <p:nvPr/>
        </p:nvSpPr>
        <p:spPr>
          <a:xfrm>
            <a:off x="3956709" y="4473026"/>
            <a:ext cx="1489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Automation</a:t>
            </a:r>
          </a:p>
          <a:p>
            <a:r>
              <a:rPr lang="en-US" dirty="0"/>
              <a:t>(K8s, Chef, Puppet,..)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F9E432-2DC3-E04B-9C45-07E8A49EDFCC}"/>
              </a:ext>
            </a:extLst>
          </p:cNvPr>
          <p:cNvSpPr txBox="1"/>
          <p:nvPr/>
        </p:nvSpPr>
        <p:spPr>
          <a:xfrm>
            <a:off x="5678300" y="4483274"/>
            <a:ext cx="1489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 &amp; CD Deployment Pipeline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EFFE80-8108-E14E-8A75-139F47AF6CBF}"/>
              </a:ext>
            </a:extLst>
          </p:cNvPr>
          <p:cNvSpPr txBox="1"/>
          <p:nvPr/>
        </p:nvSpPr>
        <p:spPr>
          <a:xfrm>
            <a:off x="7399891" y="4473026"/>
            <a:ext cx="1489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Advanced Deployment Techniques</a:t>
            </a:r>
          </a:p>
        </p:txBody>
      </p:sp>
    </p:spTree>
    <p:extLst>
      <p:ext uri="{BB962C8B-B14F-4D97-AF65-F5344CB8AC3E}">
        <p14:creationId xmlns:p14="http://schemas.microsoft.com/office/powerpoint/2010/main" val="169334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Overview: </a:t>
            </a:r>
            <a:br>
              <a:rPr lang="en-US" dirty="0"/>
            </a:br>
            <a:r>
              <a:rPr lang="en-US" dirty="0"/>
              <a:t>What &amp; Why ?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DOC ID / Month XX, 2018 / © 2018 IBM Corporation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509928-E09B-7341-B635-E3840C4AD09D}"/>
              </a:ext>
            </a:extLst>
          </p:cNvPr>
          <p:cNvSpPr/>
          <p:nvPr/>
        </p:nvSpPr>
        <p:spPr>
          <a:xfrm>
            <a:off x="6096000" y="52573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rgbClr val="121212"/>
                </a:solidFill>
                <a:latin typeface="Tahoma" panose="020B0604030504040204" pitchFamily="34" charset="0"/>
              </a:rPr>
              <a:t> </a:t>
            </a:r>
            <a:r>
              <a:rPr lang="en-IN" u="sng" dirty="0">
                <a:solidFill>
                  <a:srgbClr val="4178BE"/>
                </a:solidFill>
                <a:latin typeface="Tahoma" panose="020B0604030504040204" pitchFamily="34" charset="0"/>
                <a:hlinkClick r:id="rId2"/>
              </a:rPr>
              <a:t>https://www.ibm.com/marketing/iwm/dre/signup?source=urx-15681&amp;S_PKG=ov18162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039F7D-EDA4-F84D-B428-5C5AC0B07AFB}"/>
              </a:ext>
            </a:extLst>
          </p:cNvPr>
          <p:cNvSpPr/>
          <p:nvPr/>
        </p:nvSpPr>
        <p:spPr>
          <a:xfrm>
            <a:off x="6096000" y="424632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chemeClr val="bg2"/>
                </a:solidFill>
                <a:latin typeface="Tahoma" panose="020B0604030504040204" pitchFamily="34" charset="0"/>
              </a:rPr>
              <a:t>Get a Free copy of "DevOps for Dummies" written by DevOps Gurus - Sanjeev Sharma and Bernie Coyne, after you register using the following link: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857970"/>
      </p:ext>
    </p:extLst>
  </p:cSld>
  <p:clrMapOvr>
    <a:masterClrMapping/>
  </p:clrMapOvr>
</p:sld>
</file>

<file path=ppt/theme/theme1.xml><?xml version="1.0" encoding="utf-8"?>
<a:theme xmlns:a="http://schemas.openxmlformats.org/drawingml/2006/main" name="blk_background_2017">
  <a:themeElements>
    <a:clrScheme name="IBM_Code2">
      <a:dk1>
        <a:srgbClr val="2B2B2B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029FF"/>
      </a:accent2>
      <a:accent3>
        <a:srgbClr val="01BAB6"/>
      </a:accent3>
      <a:accent4>
        <a:srgbClr val="8F8B8B"/>
      </a:accent4>
      <a:accent5>
        <a:srgbClr val="8D48DD"/>
      </a:accent5>
      <a:accent6>
        <a:srgbClr val="DB2699"/>
      </a:accent6>
      <a:hlink>
        <a:srgbClr val="0F6FFF"/>
      </a:hlink>
      <a:folHlink>
        <a:srgbClr val="F3F3F3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Code_plex_1.1" id="{9A8F75C9-260E-3246-98C0-E221AABC1344}" vid="{B92B7018-2C1E-8A4B-9133-236358E29F6B}"/>
    </a:ext>
  </a:extLst>
</a:theme>
</file>

<file path=ppt/theme/theme2.xml><?xml version="1.0" encoding="utf-8"?>
<a:theme xmlns:a="http://schemas.openxmlformats.org/drawingml/2006/main" name="1_blk_background_2017">
  <a:themeElements>
    <a:clrScheme name="IBM_Code2">
      <a:dk1>
        <a:srgbClr val="2B2B2B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029FF"/>
      </a:accent2>
      <a:accent3>
        <a:srgbClr val="01BAB6"/>
      </a:accent3>
      <a:accent4>
        <a:srgbClr val="8F8B8B"/>
      </a:accent4>
      <a:accent5>
        <a:srgbClr val="8D48DD"/>
      </a:accent5>
      <a:accent6>
        <a:srgbClr val="DB2699"/>
      </a:accent6>
      <a:hlink>
        <a:srgbClr val="0F6FFF"/>
      </a:hlink>
      <a:folHlink>
        <a:srgbClr val="F3F3F3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Code_plex_1.1" id="{9A8F75C9-260E-3246-98C0-E221AABC1344}" vid="{4787B319-6FC7-704E-A433-2145CDE0ACF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771</Words>
  <Application>Microsoft Macintosh PowerPoint</Application>
  <PresentationFormat>Widescreen</PresentationFormat>
  <Paragraphs>133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ArialMT</vt:lpstr>
      <vt:lpstr>Arial</vt:lpstr>
      <vt:lpstr>Calibri</vt:lpstr>
      <vt:lpstr>IBM Plex Sans</vt:lpstr>
      <vt:lpstr>IBMPlexSans</vt:lpstr>
      <vt:lpstr>Tahoma</vt:lpstr>
      <vt:lpstr>blk_background_2017</vt:lpstr>
      <vt:lpstr>1_blk_background_2017</vt:lpstr>
      <vt:lpstr>Microservices, DevOps, much more – Endless story of Containers</vt:lpstr>
      <vt:lpstr>Developers job got simplified &amp; initial cost of development got significantly reduced in the last decade with Containers &amp; Microservices</vt:lpstr>
      <vt:lpstr>Microservices Overview:  What &amp; Why ?</vt:lpstr>
      <vt:lpstr>What is Microservices  https://www.martinfowler.com/articles/microservices.html</vt:lpstr>
      <vt:lpstr>Microservices is about   Agility  Continues Delivery, Deployment &amp; Improvement </vt:lpstr>
      <vt:lpstr>Monoliths vs Microservices  https://www.martinfowler.com/articles/microservices.html</vt:lpstr>
      <vt:lpstr>Characteristics of microservices</vt:lpstr>
      <vt:lpstr>Your journey to microservices…</vt:lpstr>
      <vt:lpstr>DevOps Overview:  What &amp; Why ?</vt:lpstr>
      <vt:lpstr>What is DevOps</vt:lpstr>
      <vt:lpstr>Components in DevOps</vt:lpstr>
      <vt:lpstr>DevOps Pipeline</vt:lpstr>
      <vt:lpstr>DevOps – Complete Pipeline</vt:lpstr>
      <vt:lpstr>IBM Cloud Continuous Delivery</vt:lpstr>
      <vt:lpstr>Simple Tool Chain Example</vt:lpstr>
      <vt:lpstr>PowerPoint Presentation</vt:lpstr>
      <vt:lpstr>Why Containers</vt:lpstr>
      <vt:lpstr>VMs vs Containers</vt:lpstr>
      <vt:lpstr>Containers - Advantages</vt:lpstr>
      <vt:lpstr>PowerPoint Presentation</vt:lpstr>
      <vt:lpstr>PowerPoint Presentation</vt:lpstr>
      <vt:lpstr>PowerPoint Presentation</vt:lpstr>
      <vt:lpstr>PowerPoint Presentation</vt:lpstr>
      <vt:lpstr>What is Kubernetes</vt:lpstr>
      <vt:lpstr>PowerPoint Presentation</vt:lpstr>
      <vt:lpstr>IBM Cloud Container Service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 Ovens</dc:creator>
  <cp:lastModifiedBy>SARAVANAN DEVENDRAN</cp:lastModifiedBy>
  <cp:revision>39</cp:revision>
  <dcterms:created xsi:type="dcterms:W3CDTF">2018-02-27T17:50:26Z</dcterms:created>
  <dcterms:modified xsi:type="dcterms:W3CDTF">2018-04-24T06:53:31Z</dcterms:modified>
</cp:coreProperties>
</file>